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353" r:id="rId2"/>
    <p:sldId id="354" r:id="rId3"/>
    <p:sldId id="355" r:id="rId4"/>
    <p:sldId id="357" r:id="rId5"/>
    <p:sldId id="358" r:id="rId6"/>
    <p:sldId id="356" r:id="rId7"/>
    <p:sldId id="359" r:id="rId8"/>
    <p:sldId id="360" r:id="rId9"/>
    <p:sldId id="361" r:id="rId10"/>
    <p:sldId id="364" r:id="rId11"/>
    <p:sldId id="365" r:id="rId12"/>
    <p:sldId id="363" r:id="rId13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  <a:srgbClr val="FFCCCC"/>
    <a:srgbClr val="66CCFF"/>
    <a:srgbClr val="FFFF00"/>
    <a:srgbClr val="99CCFF"/>
    <a:srgbClr val="CCFFFF"/>
    <a:srgbClr val="CCE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6" autoAdjust="0"/>
    <p:restoredTop sz="78679" autoAdjust="0"/>
  </p:normalViewPr>
  <p:slideViewPr>
    <p:cSldViewPr>
      <p:cViewPr varScale="1">
        <p:scale>
          <a:sx n="77" d="100"/>
          <a:sy n="77" d="100"/>
        </p:scale>
        <p:origin x="10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notesViewPr>
    <p:cSldViewPr>
      <p:cViewPr varScale="1">
        <p:scale>
          <a:sx n="109" d="100"/>
          <a:sy n="109" d="100"/>
        </p:scale>
        <p:origin x="-438" y="-84"/>
      </p:cViewPr>
      <p:guideLst>
        <p:guide orient="horz" pos="2142"/>
        <p:guide pos="311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E289C45F-CA0B-48F5-BE0B-D9CB8BA21E69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DEBB6D99-E97E-4AAA-9A86-E66A489BA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962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043A2D37-AB5B-49B0-BB23-7290DB0F4CED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0088" y="511175"/>
            <a:ext cx="3394075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F04AD530-DFE8-409F-AC2F-A68CFC574F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215701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6463"/>
            <a:fld id="{4A4AB603-4ADA-41CD-80B9-898D06F4B216}" type="slidenum">
              <a:rPr lang="en-US" altLang="zh-TW" smtClean="0">
                <a:latin typeface="Arial" pitchFamily="34" charset="0"/>
              </a:rPr>
              <a:pPr defTabSz="906463"/>
              <a:t>1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6463"/>
            <a:fld id="{EDC7BC5A-9160-415B-80D6-45289EFB534E}" type="datetime1">
              <a:rPr lang="zh-TW" altLang="en-US" smtClean="0">
                <a:latin typeface="Arial" pitchFamily="34" charset="0"/>
              </a:rPr>
              <a:pPr defTabSz="906463"/>
              <a:t>2014/12/24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62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6463"/>
            <a:r>
              <a:rPr lang="en-US" altLang="zh-TW" smtClean="0">
                <a:latin typeface="Arial" pitchFamily="34" charset="0"/>
              </a:rPr>
              <a:t>CSIE CIAL Lab</a:t>
            </a:r>
          </a:p>
        </p:txBody>
      </p:sp>
      <p:sp>
        <p:nvSpPr>
          <p:cNvPr id="62469" name="Rectangle 7"/>
          <p:cNvSpPr txBox="1">
            <a:spLocks noGrp="1" noChangeArrowheads="1"/>
          </p:cNvSpPr>
          <p:nvPr/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0" tIns="45370" rIns="90740" bIns="45370" anchor="b"/>
          <a:lstStyle/>
          <a:p>
            <a:pPr algn="r" defTabSz="947738"/>
            <a:fld id="{9B16344A-3107-4325-B96D-581F2990343C}" type="slidenum">
              <a:rPr lang="en-US" altLang="zh-TW" sz="1100"/>
              <a:pPr algn="r" defTabSz="947738"/>
              <a:t>1</a:t>
            </a:fld>
            <a:endParaRPr lang="en-US" altLang="zh-TW" sz="1100"/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9588"/>
            <a:ext cx="3397250" cy="2547937"/>
          </a:xfrm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TW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9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EB4A-837F-49A6-B673-BC26A4192022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0872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A98F-05D8-44A8-9759-475B8088B8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E35E-D90F-4D83-B0CD-BBE9C6575D54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52D30-0AE7-42A3-B1E7-A1874917EA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67E-EAB6-4956-B8AE-B6521676F9E0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A223-2DA6-4EBF-8107-7051207CD7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1526-E49D-4E81-A6CE-EBD204B44E1D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29E2D-6B4F-4CD3-A3D3-C4E701E040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347E-8533-4D5D-9307-04648A9487D3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B1232-DF00-448C-ACCD-8843BA4DAA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5556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8756-D039-4654-B67B-236A94C2B8EC}" type="datetime1">
              <a:rPr lang="zh-TW" altLang="en-US"/>
              <a:pPr>
                <a:defRPr/>
              </a:pPr>
              <a:t>2014/12/24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Computer &amp; Internet Architecture Lab</a:t>
            </a:r>
          </a:p>
          <a:p>
            <a:pPr>
              <a:defRPr/>
            </a:pPr>
            <a:r>
              <a:rPr lang="en-US" altLang="zh-TW" dirty="0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3F63C-EE3D-4A67-9BE8-F52E6A2DE3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D7D3-D90F-4FA7-85EA-0085D9F9F68E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F8A9-F018-403C-95E5-B930BC7EB0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F0F4-2DE8-4136-BAAA-B37B064CB51A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8956-5698-4235-87A2-43FFF884C1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5ADF-9CBB-459F-AF59-0FFDF81DA190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3430-33CF-497A-B2AB-4A94C5B368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9552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EDF2-D4BD-47D7-9130-8FC2052C6EDB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2683A-7018-4BAB-8721-AD6325F5AF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1EAFE-E229-428A-9344-861A6FE10076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1572C-5C2E-49A2-965C-7CB8B2360B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20FA-DD94-413D-B82E-528B523AE877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71D9-75DE-4C83-A83F-0AED51884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AE51-52AB-4210-ACC9-678CAB4E789C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CD28-92F7-4E71-AC93-D23BD4717A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9DAE4238-3A07-464A-8BD3-BA5F6D62104E}" type="datetime1">
              <a:rPr lang="zh-TW" altLang="en-US"/>
              <a:pPr>
                <a:defRPr/>
              </a:pPr>
              <a:t>2014/12/24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7380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7EA6CC49-A81B-4B85-B434-D76FD2EC00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7974" y="1076324"/>
            <a:ext cx="6805513" cy="1949451"/>
          </a:xfrm>
        </p:spPr>
        <p:txBody>
          <a:bodyPr/>
          <a:lstStyle/>
          <a:p>
            <a:r>
              <a:rPr lang="en-US" altLang="zh-TW" sz="2400" i="0" dirty="0"/>
              <a:t>Deterministic Finite Automaton for Scalable </a:t>
            </a:r>
            <a:r>
              <a:rPr lang="en-US" altLang="zh-TW" sz="2400" i="0" dirty="0" smtClean="0"/>
              <a:t>Traffic Identification</a:t>
            </a:r>
            <a:r>
              <a:rPr lang="en-US" altLang="zh-TW" sz="2400" i="0" dirty="0"/>
              <a:t>: the Power of Compressing by Range</a:t>
            </a:r>
            <a:endParaRPr lang="en-US" altLang="zh-TW" sz="24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7" y="3429000"/>
            <a:ext cx="6444717" cy="2160588"/>
          </a:xfrm>
        </p:spPr>
        <p:txBody>
          <a:bodyPr/>
          <a:lstStyle/>
          <a:p>
            <a:pPr algn="l"/>
            <a:r>
              <a:rPr lang="en-US" altLang="zh-TW" sz="2000" dirty="0"/>
              <a:t>Authors: Rafael </a:t>
            </a:r>
            <a:r>
              <a:rPr lang="en-US" altLang="zh-TW" sz="2000" dirty="0" err="1"/>
              <a:t>Antonello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Stenio</a:t>
            </a:r>
            <a:r>
              <a:rPr lang="en-US" altLang="zh-TW" sz="2000" dirty="0"/>
              <a:t> </a:t>
            </a:r>
            <a:r>
              <a:rPr lang="en-US" altLang="zh-TW" sz="2000" dirty="0" err="1"/>
              <a:t>Fernandes</a:t>
            </a:r>
            <a:r>
              <a:rPr lang="en-US" altLang="zh-TW" sz="2000" dirty="0"/>
              <a:t>, </a:t>
            </a:r>
            <a:r>
              <a:rPr lang="en-US" altLang="zh-TW" sz="2000" dirty="0" err="1" smtClean="0"/>
              <a:t>Djamel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	</a:t>
            </a:r>
            <a:r>
              <a:rPr lang="en-US" altLang="zh-TW" sz="2000" dirty="0" err="1" smtClean="0"/>
              <a:t>Sadok</a:t>
            </a:r>
            <a:r>
              <a:rPr lang="en-US" altLang="zh-TW" sz="2000" dirty="0"/>
              <a:t>, </a:t>
            </a:r>
            <a:r>
              <a:rPr lang="en-US" altLang="zh-TW" sz="2000" dirty="0" smtClean="0"/>
              <a:t>Judith </a:t>
            </a:r>
            <a:r>
              <a:rPr lang="en-US" altLang="zh-TW" sz="2000" dirty="0" err="1" smtClean="0"/>
              <a:t>Kelner</a:t>
            </a:r>
            <a:r>
              <a:rPr lang="en-US" altLang="zh-TW" sz="2000" dirty="0" smtClean="0"/>
              <a:t>, </a:t>
            </a:r>
            <a:r>
              <a:rPr lang="en-US" altLang="zh-TW" sz="2000" dirty="0" err="1"/>
              <a:t>Geza</a:t>
            </a:r>
            <a:r>
              <a:rPr lang="en-US" altLang="zh-TW" sz="2000" dirty="0"/>
              <a:t> Szabo</a:t>
            </a:r>
            <a:endParaRPr lang="en-US" altLang="zh-TW" sz="2000" dirty="0" smtClean="0"/>
          </a:p>
          <a:p>
            <a:pPr algn="l"/>
            <a:r>
              <a:rPr lang="en-US" altLang="zh-TW" sz="2000" dirty="0" smtClean="0"/>
              <a:t>Publisher: NOMS(Network operations and 	management symposium), 2012</a:t>
            </a:r>
          </a:p>
          <a:p>
            <a:pPr algn="l"/>
            <a:r>
              <a:rPr lang="en-US" altLang="zh-TW" sz="2000" dirty="0" smtClean="0"/>
              <a:t>Present: Pei-Hua Huang</a:t>
            </a:r>
          </a:p>
          <a:p>
            <a:pPr algn="l"/>
            <a:r>
              <a:rPr lang="en-US" altLang="zh-TW" sz="2000" dirty="0" smtClean="0"/>
              <a:t>Date</a:t>
            </a:r>
            <a:r>
              <a:rPr lang="en-US" altLang="zh-TW" sz="2000" dirty="0"/>
              <a:t>: </a:t>
            </a:r>
            <a:r>
              <a:rPr lang="en-US" altLang="zh-TW" sz="2000" dirty="0" smtClean="0"/>
              <a:t>2014/12/24</a:t>
            </a:r>
            <a:endParaRPr lang="en-US" altLang="zh-TW" sz="2000" dirty="0"/>
          </a:p>
          <a:p>
            <a:pPr eaLnBrk="1" hangingPunct="1">
              <a:lnSpc>
                <a:spcPct val="90000"/>
              </a:lnSpc>
            </a:pPr>
            <a:endParaRPr kumimoji="0" lang="en-US" altLang="zh-TW" sz="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00113" y="1403350"/>
            <a:ext cx="7559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zh-TW" altLang="en-US" sz="2800" b="1">
              <a:solidFill>
                <a:schemeClr val="tx2"/>
              </a:solidFill>
              <a:latin typeface="Arial Black" pitchFamily="34" charset="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44" y="1120592"/>
            <a:ext cx="3998003" cy="255764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609" y="1045669"/>
            <a:ext cx="4396847" cy="2630017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156" y="3756720"/>
            <a:ext cx="5022131" cy="269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1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RESULTS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33" y="5388554"/>
            <a:ext cx="6670928" cy="940549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2832" y="1388914"/>
            <a:ext cx="6534536" cy="98442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481" y="2353104"/>
            <a:ext cx="6883433" cy="998633"/>
          </a:xfrm>
          <a:prstGeom prst="rect">
            <a:avLst/>
          </a:prstGeom>
        </p:spPr>
      </p:pic>
      <p:pic>
        <p:nvPicPr>
          <p:cNvPr id="10" name="內容版面配置區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269924" y="3370458"/>
            <a:ext cx="6680352" cy="94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7156" y="4364648"/>
            <a:ext cx="6765887" cy="103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3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1517985"/>
            <a:ext cx="7165947" cy="173099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634" y="3507438"/>
            <a:ext cx="7152288" cy="206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5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INTRODUCTION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Decreasing the complexity of matching procedures </a:t>
            </a:r>
            <a:r>
              <a:rPr lang="en-US" altLang="zh-TW" sz="2400" dirty="0" smtClean="0"/>
              <a:t>and reducing </a:t>
            </a:r>
            <a:r>
              <a:rPr lang="en-US" altLang="zh-TW" sz="2400" dirty="0"/>
              <a:t>the memory consumption of DFAs are the </a:t>
            </a:r>
            <a:r>
              <a:rPr lang="en-US" altLang="zh-TW" sz="2400" dirty="0" smtClean="0"/>
              <a:t>main goals </a:t>
            </a:r>
            <a:r>
              <a:rPr lang="en-US" altLang="zh-TW" sz="2400" dirty="0"/>
              <a:t>of research studies in this </a:t>
            </a:r>
            <a:r>
              <a:rPr lang="en-US" altLang="zh-TW" sz="2400" dirty="0" smtClean="0"/>
              <a:t>field</a:t>
            </a:r>
          </a:p>
          <a:p>
            <a:r>
              <a:rPr lang="en-US" altLang="zh-TW" sz="2400" dirty="0" smtClean="0"/>
              <a:t>RCDFA(</a:t>
            </a:r>
            <a:r>
              <a:rPr lang="en-US" altLang="zh-TW" sz="2400" dirty="0"/>
              <a:t>Ranged Compressed </a:t>
            </a:r>
            <a:r>
              <a:rPr lang="en-US" altLang="zh-TW" sz="2400" dirty="0" smtClean="0"/>
              <a:t>DFA) </a:t>
            </a:r>
            <a:r>
              <a:rPr lang="en-US" altLang="zh-TW" sz="2400" dirty="0"/>
              <a:t>is based on the following key </a:t>
            </a:r>
            <a:r>
              <a:rPr lang="en-US" altLang="zh-TW" sz="2400" dirty="0" smtClean="0"/>
              <a:t>observation: several </a:t>
            </a:r>
            <a:r>
              <a:rPr lang="en-US" altLang="zh-TW" sz="2400" dirty="0"/>
              <a:t>consecutive transitions lead to the same </a:t>
            </a:r>
            <a:r>
              <a:rPr lang="en-US" altLang="zh-TW" sz="2400" dirty="0" smtClean="0"/>
              <a:t>destination state</a:t>
            </a:r>
          </a:p>
          <a:p>
            <a:r>
              <a:rPr lang="en-US" altLang="zh-TW" sz="2400" dirty="0"/>
              <a:t>Smart transition representations result in huge </a:t>
            </a:r>
            <a:r>
              <a:rPr lang="en-US" altLang="zh-TW" sz="2400" dirty="0" smtClean="0"/>
              <a:t>space savings </a:t>
            </a:r>
            <a:r>
              <a:rPr lang="en-US" altLang="zh-TW" sz="2400" dirty="0"/>
              <a:t>over a standard DFA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320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Motivational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Suppose the DFA </a:t>
            </a:r>
            <a:r>
              <a:rPr lang="en-US" altLang="zh-TW" sz="2400" dirty="0"/>
              <a:t>created </a:t>
            </a:r>
            <a:r>
              <a:rPr lang="en-US" altLang="zh-TW" sz="2400" dirty="0" smtClean="0"/>
              <a:t>for ^\</a:t>
            </a:r>
            <a:r>
              <a:rPr lang="en-US" altLang="zh-TW" sz="2400" dirty="0"/>
              <a:t>x01[\x08\x09][\x03\x04</a:t>
            </a:r>
            <a:r>
              <a:rPr lang="en-US" altLang="zh-TW" sz="2400" dirty="0" smtClean="0"/>
              <a:t>] uses the ASCII table as its input alphabet, it has 5 * 256 = 1280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transitions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695575"/>
            <a:ext cx="4469026" cy="351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8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Converting DFA to RCDFA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Separating </a:t>
            </a:r>
            <a:r>
              <a:rPr lang="en-US" altLang="zh-TW" sz="2400" dirty="0"/>
              <a:t>the traditional </a:t>
            </a:r>
            <a:r>
              <a:rPr lang="en-US" altLang="zh-TW" sz="2400" dirty="0" smtClean="0"/>
              <a:t>transitions from the ranged transitions decreased the number of transitions from 1280 to 2 regular transitions and 8 ranged transitions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604267"/>
            <a:ext cx="4032448" cy="368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46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DFA and RCDFA Equivalence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New machine represents consecutive transitions going to the same destination state as a unique ranged transition</a:t>
            </a:r>
          </a:p>
          <a:p>
            <a:r>
              <a:rPr lang="en-US" altLang="zh-TW" sz="2400" dirty="0" smtClean="0"/>
              <a:t>t</a:t>
            </a:r>
            <a:r>
              <a:rPr lang="en-US" altLang="zh-TW" sz="1400" dirty="0" smtClean="0"/>
              <a:t>m-n </a:t>
            </a:r>
            <a:r>
              <a:rPr lang="en-US" altLang="zh-TW" sz="2400" i="1" dirty="0" smtClean="0"/>
              <a:t>=&gt; </a:t>
            </a:r>
            <a:r>
              <a:rPr lang="en-US" altLang="zh-TW" sz="2400" i="1" dirty="0" err="1" smtClean="0"/>
              <a:t>q</a:t>
            </a:r>
            <a:r>
              <a:rPr lang="en-US" altLang="zh-TW" sz="1400" i="1" dirty="0" err="1" smtClean="0"/>
              <a:t>l</a:t>
            </a:r>
            <a:r>
              <a:rPr lang="en-US" altLang="zh-TW" sz="1400" i="1" dirty="0" smtClean="0"/>
              <a:t> </a:t>
            </a:r>
            <a:r>
              <a:rPr lang="en-US" altLang="zh-TW" sz="2400" i="1" dirty="0" smtClean="0"/>
              <a:t> for character ranges c</a:t>
            </a:r>
            <a:r>
              <a:rPr lang="en-US" altLang="zh-TW" sz="1400" i="1" dirty="0" smtClean="0"/>
              <a:t>m</a:t>
            </a:r>
            <a:r>
              <a:rPr lang="en-US" altLang="zh-TW" sz="2400" i="1" dirty="0" smtClean="0"/>
              <a:t>…</a:t>
            </a:r>
            <a:r>
              <a:rPr lang="en-US" altLang="zh-TW" sz="2400" i="1" dirty="0" err="1" smtClean="0"/>
              <a:t>c</a:t>
            </a:r>
            <a:r>
              <a:rPr lang="en-US" altLang="zh-TW" sz="1400" i="1" dirty="0" err="1" smtClean="0"/>
              <a:t>n</a:t>
            </a:r>
            <a:r>
              <a:rPr lang="en-US" altLang="zh-TW" sz="2400" i="1" dirty="0" smtClean="0"/>
              <a:t> , </a:t>
            </a:r>
            <a:r>
              <a:rPr lang="en-US" altLang="zh-TW" sz="2400" dirty="0" smtClean="0"/>
              <a:t>where </a:t>
            </a:r>
            <a:r>
              <a:rPr lang="en-US" altLang="zh-TW" sz="2400" i="1" dirty="0" smtClean="0"/>
              <a:t>n </a:t>
            </a:r>
            <a:r>
              <a:rPr lang="en-US" altLang="zh-TW" sz="2400" dirty="0" smtClean="0"/>
              <a:t>≥ </a:t>
            </a:r>
            <a:r>
              <a:rPr lang="en-US" altLang="zh-TW" sz="2400" i="1" dirty="0" smtClean="0"/>
              <a:t>m </a:t>
            </a:r>
            <a:r>
              <a:rPr lang="en-US" altLang="zh-TW" sz="2400" dirty="0" smtClean="0"/>
              <a:t>and </a:t>
            </a:r>
            <a:r>
              <a:rPr lang="el-GR" altLang="zh-TW" sz="2400" dirty="0" smtClean="0"/>
              <a:t>δ (</a:t>
            </a:r>
            <a:r>
              <a:rPr lang="en-US" altLang="zh-TW" sz="2400" i="1" dirty="0" smtClean="0"/>
              <a:t>q</a:t>
            </a:r>
            <a:r>
              <a:rPr lang="en-US" altLang="zh-TW" sz="1600" i="1" dirty="0" smtClean="0"/>
              <a:t>i </a:t>
            </a:r>
            <a:r>
              <a:rPr lang="en-US" altLang="zh-TW" sz="2400" i="1" dirty="0" smtClean="0"/>
              <a:t>, </a:t>
            </a:r>
            <a:r>
              <a:rPr lang="en-US" altLang="zh-TW" sz="2400" i="1" dirty="0" err="1" smtClean="0"/>
              <a:t>c</a:t>
            </a:r>
            <a:r>
              <a:rPr lang="en-US" altLang="zh-TW" sz="1600" i="1" dirty="0" err="1" smtClean="0"/>
              <a:t>j</a:t>
            </a:r>
            <a:r>
              <a:rPr lang="en-US" altLang="zh-TW" sz="2400" i="1" dirty="0" smtClean="0"/>
              <a:t>) = </a:t>
            </a:r>
            <a:r>
              <a:rPr lang="en-US" altLang="zh-TW" sz="2400" i="1" dirty="0" err="1" smtClean="0"/>
              <a:t>q</a:t>
            </a:r>
            <a:r>
              <a:rPr lang="en-US" altLang="zh-TW" sz="1400" i="1" dirty="0" err="1" smtClean="0"/>
              <a:t>l</a:t>
            </a:r>
            <a:endParaRPr lang="en-US" altLang="zh-TW" sz="1400" i="1" dirty="0" smtClean="0"/>
          </a:p>
          <a:p>
            <a:r>
              <a:rPr lang="en-US" altLang="zh-TW" sz="2400" dirty="0" smtClean="0"/>
              <a:t>Q is the finite set of states, </a:t>
            </a:r>
            <a:r>
              <a:rPr lang="zh-TW" altLang="zh-TW" sz="2400" dirty="0"/>
              <a:t>Σ </a:t>
            </a:r>
            <a:r>
              <a:rPr lang="en-US" altLang="zh-TW" sz="2400" dirty="0" smtClean="0"/>
              <a:t>is a finite set of input symbols, </a:t>
            </a:r>
            <a:r>
              <a:rPr lang="zh-TW" altLang="zh-TW" sz="2400" dirty="0" smtClean="0"/>
              <a:t>δ</a:t>
            </a:r>
            <a:r>
              <a:rPr lang="en-US" altLang="zh-TW" sz="2400" baseline="-25000" dirty="0" err="1"/>
              <a:t>rcdfa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</a:t>
            </a:r>
            <a:r>
              <a:rPr lang="en-US" altLang="zh-TW" sz="2400" baseline="-25000" dirty="0" err="1"/>
              <a:t>i</a:t>
            </a:r>
            <a:r>
              <a:rPr lang="en-US" altLang="zh-TW" sz="2400" dirty="0"/>
              <a:t>, (c</a:t>
            </a:r>
            <a:r>
              <a:rPr lang="en-US" altLang="zh-TW" sz="2400" baseline="-25000" dirty="0"/>
              <a:t>m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c</a:t>
            </a:r>
            <a:r>
              <a:rPr lang="en-US" altLang="zh-TW" sz="2400" baseline="-25000" dirty="0" err="1"/>
              <a:t>n</a:t>
            </a:r>
            <a:r>
              <a:rPr lang="en-US" altLang="zh-TW" sz="2400" dirty="0"/>
              <a:t>)) = </a:t>
            </a:r>
            <a:r>
              <a:rPr lang="zh-TW" altLang="zh-TW" sz="2400" dirty="0"/>
              <a:t>δ</a:t>
            </a:r>
            <a:r>
              <a:rPr lang="en-US" altLang="zh-TW" sz="2400" baseline="-25000" dirty="0" err="1"/>
              <a:t>dfa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</a:t>
            </a:r>
            <a:r>
              <a:rPr lang="en-US" altLang="zh-TW" sz="2400" baseline="-25000" dirty="0" err="1"/>
              <a:t>i</a:t>
            </a:r>
            <a:r>
              <a:rPr lang="en-US" altLang="zh-TW" sz="2400" baseline="-25000" dirty="0"/>
              <a:t>, </a:t>
            </a:r>
            <a:r>
              <a:rPr lang="en-US" altLang="zh-TW" sz="2400" dirty="0" err="1"/>
              <a:t>c</a:t>
            </a:r>
            <a:r>
              <a:rPr lang="en-US" altLang="zh-TW" sz="2400" baseline="-25000" dirty="0" err="1"/>
              <a:t>j</a:t>
            </a:r>
            <a:r>
              <a:rPr lang="en-US" altLang="zh-TW" sz="2400" dirty="0"/>
              <a:t>) ∀s ∈ Q and </a:t>
            </a:r>
            <a:r>
              <a:rPr lang="en-US" altLang="zh-TW" sz="2400" i="1" dirty="0"/>
              <a:t>c </a:t>
            </a:r>
            <a:r>
              <a:rPr lang="en-US" altLang="zh-TW" sz="2400" dirty="0"/>
              <a:t>∈ </a:t>
            </a:r>
            <a:r>
              <a:rPr lang="zh-TW" altLang="zh-TW" sz="2400" dirty="0"/>
              <a:t>Σ </a:t>
            </a:r>
            <a:r>
              <a:rPr lang="en-US" altLang="zh-TW" sz="2400" dirty="0"/>
              <a:t>for </a:t>
            </a:r>
            <a:r>
              <a:rPr lang="en-US" altLang="zh-TW" sz="2400" i="1" dirty="0"/>
              <a:t>j </a:t>
            </a:r>
            <a:r>
              <a:rPr lang="en-US" altLang="zh-TW" sz="2400" dirty="0"/>
              <a:t>varying from m to n where n ≥ m</a:t>
            </a:r>
            <a:endParaRPr lang="zh-TW" altLang="zh-TW" sz="2400" dirty="0"/>
          </a:p>
          <a:p>
            <a:endParaRPr lang="zh-TW" altLang="en-US" sz="32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92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Converting DFA to RCDFA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960" y="1505409"/>
            <a:ext cx="4284476" cy="44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68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Combining Models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RCDFA is orthogonal </a:t>
            </a:r>
            <a:r>
              <a:rPr lang="en-US" altLang="zh-TW" sz="2400" dirty="0" smtClean="0"/>
              <a:t>and very </a:t>
            </a:r>
            <a:r>
              <a:rPr lang="en-US" altLang="zh-TW" sz="2400" dirty="0"/>
              <a:t>suitable for </a:t>
            </a:r>
            <a:r>
              <a:rPr lang="en-US" altLang="zh-TW" sz="2400" dirty="0" smtClean="0"/>
              <a:t>default transitions</a:t>
            </a:r>
            <a:r>
              <a:rPr lang="en-US" altLang="zh-TW" sz="2400" dirty="0"/>
              <a:t>’ based </a:t>
            </a:r>
            <a:r>
              <a:rPr lang="en-US" altLang="zh-TW" sz="2400" dirty="0" smtClean="0"/>
              <a:t>models</a:t>
            </a:r>
          </a:p>
          <a:p>
            <a:r>
              <a:rPr lang="en-US" altLang="zh-TW" sz="2400" dirty="0"/>
              <a:t>RCDFA can </a:t>
            </a:r>
            <a:r>
              <a:rPr lang="en-US" altLang="zh-TW" sz="2400" dirty="0" smtClean="0"/>
              <a:t>be applied </a:t>
            </a:r>
            <a:r>
              <a:rPr lang="en-US" altLang="zh-TW" sz="2400" dirty="0"/>
              <a:t>over D</a:t>
            </a:r>
            <a:r>
              <a:rPr lang="en-US" altLang="zh-TW" sz="2400" baseline="30000" dirty="0"/>
              <a:t>2</a:t>
            </a:r>
            <a:r>
              <a:rPr lang="en-US" altLang="zh-TW" sz="2400" dirty="0"/>
              <a:t>FA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and Fast Compression with </a:t>
            </a:r>
            <a:r>
              <a:rPr lang="en-US" altLang="zh-TW" sz="2400" dirty="0" smtClean="0"/>
              <a:t>minor adaptations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858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12" y="2420888"/>
            <a:ext cx="6543771" cy="22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40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69023"/>
            <a:ext cx="4479318" cy="293218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0825" y="2384884"/>
            <a:ext cx="3906984" cy="285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51209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74646</TotalTime>
  <Words>422</Words>
  <Application>Microsoft Office PowerPoint</Application>
  <PresentationFormat>如螢幕大小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新細明體</vt:lpstr>
      <vt:lpstr>標楷體</vt:lpstr>
      <vt:lpstr>Arial</vt:lpstr>
      <vt:lpstr>Arial Black</vt:lpstr>
      <vt:lpstr>Times New Roman</vt:lpstr>
      <vt:lpstr>Wingdings</vt:lpstr>
      <vt:lpstr>Studio</vt:lpstr>
      <vt:lpstr>Deterministic Finite Automaton for Scalable Traffic Identification: the Power of Compressing by Range</vt:lpstr>
      <vt:lpstr>INTRODUCTION</vt:lpstr>
      <vt:lpstr>Motivational Example</vt:lpstr>
      <vt:lpstr>Converting DFA to RCDFA</vt:lpstr>
      <vt:lpstr>DFA and RCDFA Equivalence</vt:lpstr>
      <vt:lpstr>Converting DFA to RCDFA</vt:lpstr>
      <vt:lpstr>Combining Models</vt:lpstr>
      <vt:lpstr>EXPERIMENTAL RESULTS</vt:lpstr>
      <vt:lpstr>EXPERIMENTAL RESULTS</vt:lpstr>
      <vt:lpstr>EXPERIMENTAL RESULTS</vt:lpstr>
      <vt:lpstr>EXPERIMENTAL RESULTS</vt:lpstr>
      <vt:lpstr>EXPERIMENTAL RESULTS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Thesis_ppt</dc:title>
  <dc:creator>HCC</dc:creator>
  <cp:lastModifiedBy>Jack</cp:lastModifiedBy>
  <cp:revision>2688</cp:revision>
  <cp:lastPrinted>2013-07-17T05:59:19Z</cp:lastPrinted>
  <dcterms:created xsi:type="dcterms:W3CDTF">2004-07-16T19:12:18Z</dcterms:created>
  <dcterms:modified xsi:type="dcterms:W3CDTF">2014-12-24T04:31:09Z</dcterms:modified>
</cp:coreProperties>
</file>